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9" r:id="rId5"/>
    <p:sldId id="288" r:id="rId6"/>
    <p:sldId id="256" r:id="rId7"/>
    <p:sldId id="259" r:id="rId8"/>
    <p:sldId id="260" r:id="rId9"/>
    <p:sldId id="257" r:id="rId10"/>
    <p:sldId id="262" r:id="rId11"/>
    <p:sldId id="263" r:id="rId12"/>
    <p:sldId id="264" r:id="rId13"/>
    <p:sldId id="265" r:id="rId14"/>
    <p:sldId id="266" r:id="rId15"/>
    <p:sldId id="261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574BDDD-E77C-4F65-80AE-A2B49D0566B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62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4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833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91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5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275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843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413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71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7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59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7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37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45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73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6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74BDDD-E77C-4F65-80AE-A2B49D0566BE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5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206E0-82A2-3628-6232-3BEDFC500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2671233"/>
            <a:ext cx="6815669" cy="1515533"/>
          </a:xfrm>
        </p:spPr>
        <p:txBody>
          <a:bodyPr>
            <a:normAutofit fontScale="90000"/>
          </a:bodyPr>
          <a:lstStyle/>
          <a:p>
            <a:r>
              <a:rPr kumimoji="0" lang="en-US" alt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CEIS106 Course Project</a:t>
            </a:r>
            <a:br>
              <a:rPr kumimoji="0" lang="en-US" alt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3B8E56D-F9E8-6488-6FC4-E317AA0F00A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380509" y="3774290"/>
            <a:ext cx="601863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Fundamentals of Linux in a Virtualized Environment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By: Roger Miller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800" b="1" dirty="0">
                <a:latin typeface="Arial" panose="020B0604020202020204" pitchFamily="34" charset="0"/>
              </a:rPr>
              <a:t>May 2024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607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646"/>
            <a:ext cx="10515600" cy="933042"/>
          </a:xfrm>
        </p:spPr>
        <p:txBody>
          <a:bodyPr>
            <a:normAutofit/>
          </a:bodyPr>
          <a:lstStyle/>
          <a:p>
            <a:r>
              <a:rPr lang="en-US" sz="4000" dirty="0"/>
              <a:t>Rubric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721392"/>
              </p:ext>
            </p:extLst>
          </p:nvPr>
        </p:nvGraphicFramePr>
        <p:xfrm>
          <a:off x="4258616" y="2751427"/>
          <a:ext cx="367476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767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Create a shell script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85136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Change script file permissions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849096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Set the PATH variable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328610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Make the PATH variable permanent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02779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913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805" y="428918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Create a shell script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2805" y="1328469"/>
            <a:ext cx="8846389" cy="4917496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/>
              <a:t>1. What are the file permissions of the script?</a:t>
            </a:r>
          </a:p>
          <a:p>
            <a:r>
              <a:rPr lang="en-US" sz="1700" dirty="0"/>
              <a:t>Answer here: </a:t>
            </a:r>
            <a:br>
              <a:rPr lang="en-US" sz="1700" dirty="0"/>
            </a:br>
            <a:br>
              <a:rPr lang="en-US" sz="1700" dirty="0"/>
            </a:br>
            <a:r>
              <a:rPr lang="en-US" sz="1700" dirty="0" err="1"/>
              <a:t>rw</a:t>
            </a:r>
            <a:r>
              <a:rPr lang="en-US" sz="1700" dirty="0"/>
              <a:t>- </a:t>
            </a:r>
            <a:r>
              <a:rPr lang="en-US" sz="1700" dirty="0" err="1"/>
              <a:t>rw</a:t>
            </a:r>
            <a:r>
              <a:rPr lang="en-US" sz="1700" dirty="0"/>
              <a:t>- r-- --read/write for the owner, read/write for the group, read only for everyone else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900" dirty="0"/>
              <a:t>2. What’s the name of the user-defined variable in the script?</a:t>
            </a:r>
          </a:p>
          <a:p>
            <a:r>
              <a:rPr lang="en-US" sz="1700" dirty="0"/>
              <a:t>Answer here:</a:t>
            </a:r>
            <a:br>
              <a:rPr lang="en-US" sz="1700" dirty="0"/>
            </a:br>
            <a:br>
              <a:rPr lang="en-US" sz="1700" dirty="0"/>
            </a:br>
            <a:r>
              <a:rPr lang="en-US" sz="1700" dirty="0"/>
              <a:t>text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900" dirty="0"/>
              <a:t>3. Which redirection meta-character is used in the script? What does it do?</a:t>
            </a:r>
          </a:p>
          <a:p>
            <a:r>
              <a:rPr lang="en-US" sz="1700" dirty="0"/>
              <a:t>Answer here:</a:t>
            </a:r>
            <a:br>
              <a:rPr lang="en-US" sz="1700" dirty="0"/>
            </a:br>
            <a:br>
              <a:rPr lang="en-US" sz="1700" dirty="0"/>
            </a:br>
            <a:r>
              <a:rPr lang="en-US" sz="1700" dirty="0"/>
              <a:t>&gt;&gt; -- redirection to the file and appends to the end of the file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23762"/>
            <a:ext cx="2739435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Change script file permissions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8819E-98BE-EFCA-EE4F-AFFD359F3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986" y="1387026"/>
            <a:ext cx="7657402" cy="408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8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3443"/>
            <a:ext cx="2739435" cy="1885472"/>
          </a:xfrm>
        </p:spPr>
        <p:txBody>
          <a:bodyPr>
            <a:noAutofit/>
          </a:bodyPr>
          <a:lstStyle/>
          <a:p>
            <a:r>
              <a:rPr lang="en-US" sz="4000" dirty="0"/>
              <a:t>Set the PATH variable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9B091A-AA0E-E8F3-DB8F-8DB853539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336" y="945806"/>
            <a:ext cx="8161876" cy="51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23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00175"/>
            <a:ext cx="2739435" cy="2454830"/>
          </a:xfrm>
        </p:spPr>
        <p:txBody>
          <a:bodyPr>
            <a:noAutofit/>
          </a:bodyPr>
          <a:lstStyle/>
          <a:p>
            <a:r>
              <a:rPr lang="en-US" sz="4000" dirty="0"/>
              <a:t>Make the PATH variable permanent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43AC3-5F7A-A4F2-C2C0-E7B30BA15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836" y="1154869"/>
            <a:ext cx="7597970" cy="484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429000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Operating Systems</a:t>
            </a:r>
          </a:p>
          <a:p>
            <a:r>
              <a:rPr lang="en-US" dirty="0"/>
              <a:t>Module 4 User and Group Management</a:t>
            </a:r>
          </a:p>
        </p:txBody>
      </p:sp>
    </p:spTree>
    <p:extLst>
      <p:ext uri="{BB962C8B-B14F-4D97-AF65-F5344CB8AC3E}">
        <p14:creationId xmlns:p14="http://schemas.microsoft.com/office/powerpoint/2010/main" val="3478843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646"/>
            <a:ext cx="10515600" cy="933042"/>
          </a:xfrm>
        </p:spPr>
        <p:txBody>
          <a:bodyPr>
            <a:normAutofit/>
          </a:bodyPr>
          <a:lstStyle/>
          <a:p>
            <a:r>
              <a:rPr lang="en-US" sz="4000" dirty="0"/>
              <a:t>Rubric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03204"/>
              </p:ext>
            </p:extLst>
          </p:nvPr>
        </p:nvGraphicFramePr>
        <p:xfrm>
          <a:off x="4258616" y="2714482"/>
          <a:ext cx="367476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767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 users and groups in CLI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85136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Test user and group settings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849096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Add users in GUI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328610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Remove users and groups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02779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327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563" y="524592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Add users and groups in CLI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11563" y="1590517"/>
            <a:ext cx="8368874" cy="4357799"/>
          </a:xfrm>
        </p:spPr>
        <p:txBody>
          <a:bodyPr>
            <a:normAutofit/>
          </a:bodyPr>
          <a:lstStyle/>
          <a:p>
            <a:r>
              <a:rPr lang="en-US" sz="1800" dirty="0"/>
              <a:t>1. What does the </a:t>
            </a:r>
            <a:r>
              <a:rPr lang="en-US" sz="1800" i="1" dirty="0"/>
              <a:t>–m</a:t>
            </a:r>
            <a:r>
              <a:rPr lang="en-US" sz="1800" dirty="0"/>
              <a:t> option in the </a:t>
            </a:r>
            <a:r>
              <a:rPr lang="en-US" sz="1800" dirty="0" err="1"/>
              <a:t>useradd</a:t>
            </a:r>
            <a:r>
              <a:rPr lang="en-US" sz="1800" dirty="0"/>
              <a:t> command do?</a:t>
            </a:r>
          </a:p>
          <a:p>
            <a:r>
              <a:rPr lang="en-US" dirty="0"/>
              <a:t>Answer here: </a:t>
            </a:r>
            <a:br>
              <a:rPr lang="en-US" dirty="0"/>
            </a:br>
            <a:r>
              <a:rPr lang="en-US" dirty="0"/>
              <a:t>-m – tells </a:t>
            </a:r>
            <a:r>
              <a:rPr lang="en-US" dirty="0" err="1"/>
              <a:t>useradd</a:t>
            </a:r>
            <a:r>
              <a:rPr lang="en-US" dirty="0"/>
              <a:t> command to create home directory for this new user</a:t>
            </a:r>
          </a:p>
          <a:p>
            <a:endParaRPr lang="en-US" dirty="0"/>
          </a:p>
          <a:p>
            <a:r>
              <a:rPr lang="en-US" sz="1800" dirty="0"/>
              <a:t>2. What does the </a:t>
            </a:r>
            <a:r>
              <a:rPr lang="en-US" sz="1800" i="1" dirty="0"/>
              <a:t>-3</a:t>
            </a:r>
            <a:r>
              <a:rPr lang="en-US" sz="1800" dirty="0"/>
              <a:t> option in the tail command do?</a:t>
            </a:r>
          </a:p>
          <a:p>
            <a:r>
              <a:rPr lang="en-US" dirty="0"/>
              <a:t>Answer here:</a:t>
            </a:r>
            <a:br>
              <a:rPr lang="en-US" dirty="0"/>
            </a:br>
            <a:r>
              <a:rPr lang="en-US" dirty="0"/>
              <a:t>-3 – tells tail command how many lines to show from the end of the file</a:t>
            </a:r>
          </a:p>
          <a:p>
            <a:endParaRPr lang="en-US" dirty="0"/>
          </a:p>
          <a:p>
            <a:r>
              <a:rPr lang="en-US" sz="1800" dirty="0"/>
              <a:t>3. Which line of the </a:t>
            </a:r>
            <a:r>
              <a:rPr lang="en-US" sz="1800" i="1" dirty="0"/>
              <a:t>/</a:t>
            </a:r>
            <a:r>
              <a:rPr lang="en-US" sz="1800" i="1" dirty="0" err="1"/>
              <a:t>etc</a:t>
            </a:r>
            <a:r>
              <a:rPr lang="en-US" sz="1800" i="1" dirty="0"/>
              <a:t>/group </a:t>
            </a:r>
            <a:r>
              <a:rPr lang="en-US" sz="1800" dirty="0"/>
              <a:t>file lists members of the “students” group? Copy it here.</a:t>
            </a:r>
          </a:p>
          <a:p>
            <a:r>
              <a:rPr lang="en-US" dirty="0"/>
              <a:t>Answer here: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41DB0-2E76-164D-99EC-E2FC49A69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58" y="5401233"/>
            <a:ext cx="3924848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98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23762"/>
            <a:ext cx="2739435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Test user and group 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3E2F4D-46FD-DA56-822C-DFECABF12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552" y="752721"/>
            <a:ext cx="8028836" cy="535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0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3443"/>
            <a:ext cx="2739435" cy="1277198"/>
          </a:xfrm>
        </p:spPr>
        <p:txBody>
          <a:bodyPr>
            <a:noAutofit/>
          </a:bodyPr>
          <a:lstStyle/>
          <a:p>
            <a:r>
              <a:rPr lang="en-US" sz="4000" dirty="0"/>
              <a:t>Add users in GUI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FBE63B-28C8-8429-0DF2-8E7B3C913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032" y="1170346"/>
            <a:ext cx="7138180" cy="476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9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39E11-F4B3-17A0-B791-8928C1EB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Slide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DD75818-5C11-DD7A-C37E-239A70C7ED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38036" y="2868040"/>
            <a:ext cx="8973864" cy="211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Overall Project: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project aimed to provide hands-on experience in navigating the Linux operating system in a virtualized environment.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Objective: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Understand and implement various Linux OS components and tasks to build a foundation for future IT career.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Tools Used: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Linux OS, Virtualization technologies, CLI, GUI. </a:t>
            </a:r>
          </a:p>
        </p:txBody>
      </p:sp>
    </p:spTree>
    <p:extLst>
      <p:ext uri="{BB962C8B-B14F-4D97-AF65-F5344CB8AC3E}">
        <p14:creationId xmlns:p14="http://schemas.microsoft.com/office/powerpoint/2010/main" val="42565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00175"/>
            <a:ext cx="2739435" cy="1827615"/>
          </a:xfrm>
        </p:spPr>
        <p:txBody>
          <a:bodyPr>
            <a:noAutofit/>
          </a:bodyPr>
          <a:lstStyle/>
          <a:p>
            <a:r>
              <a:rPr lang="en-US" sz="4000" dirty="0"/>
              <a:t>Remove users and groups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876E5-A23C-48F5-8435-C2EC6CA1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81" y="3575547"/>
            <a:ext cx="4352921" cy="2578832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6D10F4A-EF48-44E4-9E79-740983EE7B9D}"/>
              </a:ext>
            </a:extLst>
          </p:cNvPr>
          <p:cNvSpPr txBox="1">
            <a:spLocks/>
          </p:cNvSpPr>
          <p:nvPr/>
        </p:nvSpPr>
        <p:spPr>
          <a:xfrm>
            <a:off x="6313007" y="3375732"/>
            <a:ext cx="4354455" cy="25755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DA1739-D829-095E-1CE1-8B043EA31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207" y="3575547"/>
            <a:ext cx="3818345" cy="23144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CF5084-592F-4354-D5D8-E90461C17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989" y="733514"/>
            <a:ext cx="3702009" cy="281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9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429000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Operating Systems</a:t>
            </a:r>
          </a:p>
          <a:p>
            <a:r>
              <a:rPr lang="en-US" dirty="0"/>
              <a:t>Module 5 Network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836489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646"/>
            <a:ext cx="10515600" cy="933042"/>
          </a:xfrm>
        </p:spPr>
        <p:txBody>
          <a:bodyPr>
            <a:normAutofit/>
          </a:bodyPr>
          <a:lstStyle/>
          <a:p>
            <a:r>
              <a:rPr lang="en-US" sz="4000" dirty="0"/>
              <a:t>Rubric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550239"/>
              </p:ext>
            </p:extLst>
          </p:nvPr>
        </p:nvGraphicFramePr>
        <p:xfrm>
          <a:off x="4258616" y="2806845"/>
          <a:ext cx="367476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767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Discover host IP configurations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85136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Manage network interfaces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849096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User network utilities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328610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895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46" y="739211"/>
            <a:ext cx="6663478" cy="785949"/>
          </a:xfrm>
        </p:spPr>
        <p:txBody>
          <a:bodyPr>
            <a:noAutofit/>
          </a:bodyPr>
          <a:lstStyle/>
          <a:p>
            <a:r>
              <a:rPr lang="en-US" sz="4000" dirty="0"/>
              <a:t>Discover host IP configurations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1746" y="1852488"/>
            <a:ext cx="5323645" cy="4182562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1. What is the IP address of your Ubuntu machine?</a:t>
            </a:r>
          </a:p>
          <a:p>
            <a:r>
              <a:rPr lang="en-US" dirty="0"/>
              <a:t>Answer here: 192.168.1.108</a:t>
            </a:r>
          </a:p>
          <a:p>
            <a:endParaRPr lang="en-US" dirty="0"/>
          </a:p>
          <a:p>
            <a:r>
              <a:rPr lang="en-US" sz="1900" dirty="0"/>
              <a:t>2. What is the IP address of its default gateway?</a:t>
            </a:r>
          </a:p>
          <a:p>
            <a:r>
              <a:rPr lang="en-US" dirty="0"/>
              <a:t>Answer here: 192.168.1.1</a:t>
            </a:r>
          </a:p>
          <a:p>
            <a:endParaRPr lang="en-US" dirty="0"/>
          </a:p>
          <a:p>
            <a:r>
              <a:rPr lang="en-US" sz="1900" dirty="0"/>
              <a:t>3. What is the IP address of its DHCP server?</a:t>
            </a:r>
          </a:p>
          <a:p>
            <a:r>
              <a:rPr lang="en-US" dirty="0"/>
              <a:t>Answer here: 192.168.1.1</a:t>
            </a:r>
          </a:p>
          <a:p>
            <a:endParaRPr lang="en-US" sz="1900" dirty="0"/>
          </a:p>
          <a:p>
            <a:r>
              <a:rPr lang="en-US" sz="1900" dirty="0"/>
              <a:t>4. What is the IP address of its DNS server?</a:t>
            </a:r>
          </a:p>
          <a:p>
            <a:r>
              <a:rPr lang="en-US" dirty="0"/>
              <a:t>Answer here:  192.168.1.1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2B8C61-53D8-6474-BEAA-AD32ED9ED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476" y="2264386"/>
            <a:ext cx="5494816" cy="377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95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46" y="703700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Manage network interfaces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7445" y="1784963"/>
            <a:ext cx="9317901" cy="4118687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en-US" sz="1800" dirty="0"/>
              <a:t>Which DHCP message is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</a:t>
            </a:r>
            <a:r>
              <a:rPr lang="en-US" sz="1800" b="1" dirty="0" err="1"/>
              <a:t>dhclient</a:t>
            </a:r>
            <a:r>
              <a:rPr lang="en-US" sz="1800" b="1" dirty="0"/>
              <a:t> –v –r eth0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1800" dirty="0"/>
              <a:t>command?</a:t>
            </a:r>
          </a:p>
          <a:p>
            <a:r>
              <a:rPr lang="en-US" dirty="0"/>
              <a:t>Answer here: DHCPREALSE 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r>
              <a:rPr lang="en-US" sz="1800" dirty="0"/>
              <a:t>2. Which four DHCP messages are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</a:t>
            </a:r>
            <a:r>
              <a:rPr lang="en-US" sz="1800" b="1" dirty="0" err="1"/>
              <a:t>dhclient</a:t>
            </a:r>
            <a:r>
              <a:rPr lang="en-US" sz="1800" b="1" dirty="0"/>
              <a:t> –v eth0 </a:t>
            </a:r>
            <a:r>
              <a:rPr lang="en-US" sz="1800" dirty="0"/>
              <a:t>command?</a:t>
            </a:r>
          </a:p>
          <a:p>
            <a:r>
              <a:rPr lang="en-US" dirty="0"/>
              <a:t>Answer here: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DHCPDISCOVER</a:t>
            </a:r>
            <a:br>
              <a:rPr lang="en-US" dirty="0"/>
            </a:br>
            <a:r>
              <a:rPr lang="en-US" dirty="0"/>
              <a:t>DHCPOFFER</a:t>
            </a:r>
            <a:br>
              <a:rPr lang="en-US" dirty="0"/>
            </a:br>
            <a:r>
              <a:rPr lang="en-US" dirty="0"/>
              <a:t>DHCPREQUEST</a:t>
            </a:r>
            <a:br>
              <a:rPr lang="en-US" dirty="0"/>
            </a:br>
            <a:r>
              <a:rPr lang="en-US" dirty="0"/>
              <a:t>DCHPPACK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0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6" y="1023762"/>
            <a:ext cx="2739435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Use network utilities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76BEB5-77B8-8F69-25DC-91CC5E10C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070" y="811822"/>
            <a:ext cx="7684155" cy="525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67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Operating Systems</a:t>
            </a:r>
          </a:p>
          <a:p>
            <a:r>
              <a:rPr lang="en-US" dirty="0"/>
              <a:t>Module 6 System Performance Monitoring</a:t>
            </a:r>
          </a:p>
        </p:txBody>
      </p:sp>
    </p:spTree>
    <p:extLst>
      <p:ext uri="{BB962C8B-B14F-4D97-AF65-F5344CB8AC3E}">
        <p14:creationId xmlns:p14="http://schemas.microsoft.com/office/powerpoint/2010/main" val="1197359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646"/>
            <a:ext cx="10515600" cy="933042"/>
          </a:xfrm>
        </p:spPr>
        <p:txBody>
          <a:bodyPr>
            <a:normAutofit/>
          </a:bodyPr>
          <a:lstStyle/>
          <a:p>
            <a:r>
              <a:rPr lang="en-US" sz="4000" dirty="0"/>
              <a:t>Rubric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039291"/>
              </p:ext>
            </p:extLst>
          </p:nvPr>
        </p:nvGraphicFramePr>
        <p:xfrm>
          <a:off x="4258616" y="2834554"/>
          <a:ext cx="367476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767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Monitor processes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85136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Monitor user activities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849096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Monitor network bandwidth usage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328610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62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641" y="702710"/>
            <a:ext cx="6663478" cy="785949"/>
          </a:xfrm>
        </p:spPr>
        <p:txBody>
          <a:bodyPr>
            <a:noAutofit/>
          </a:bodyPr>
          <a:lstStyle/>
          <a:p>
            <a:r>
              <a:rPr lang="en-US" sz="4000" dirty="0"/>
              <a:t>Monitor Linux processes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5641" y="1864124"/>
            <a:ext cx="8640718" cy="3820239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1. What is the default action of the </a:t>
            </a:r>
            <a:r>
              <a:rPr lang="en-US" sz="1800" i="1" dirty="0"/>
              <a:t>15 SIGTERM </a:t>
            </a:r>
            <a:r>
              <a:rPr lang="en-US" sz="1800" dirty="0"/>
              <a:t>kill signal?</a:t>
            </a:r>
          </a:p>
          <a:p>
            <a:pPr algn="l"/>
            <a:r>
              <a:rPr lang="en-US" dirty="0"/>
              <a:t>Answer here: kill the highlighted process</a:t>
            </a:r>
          </a:p>
          <a:p>
            <a:pPr algn="l"/>
            <a:endParaRPr lang="en-US" dirty="0"/>
          </a:p>
          <a:p>
            <a:pPr algn="l"/>
            <a:r>
              <a:rPr lang="en-US" sz="1800" dirty="0"/>
              <a:t>2. In the System Monitor window, click on </a:t>
            </a:r>
            <a:r>
              <a:rPr lang="en-US" sz="1800" i="1" dirty="0"/>
              <a:t>% CPU </a:t>
            </a:r>
            <a:r>
              <a:rPr lang="en-US" sz="1800" dirty="0"/>
              <a:t>to sort the processes by CPU load. Which process shows the highest percentage of CPU usage?</a:t>
            </a:r>
          </a:p>
          <a:p>
            <a:pPr algn="l"/>
            <a:r>
              <a:rPr lang="en-US" dirty="0"/>
              <a:t>Answer here: gnome-shell (GUI)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68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049" y="627363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Monitor user activities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7049" y="1718975"/>
            <a:ext cx="9317901" cy="4118687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Issue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accton</a:t>
            </a:r>
            <a:r>
              <a:rPr lang="en-US" sz="1800" b="1" dirty="0"/>
              <a:t>  on </a:t>
            </a:r>
            <a:r>
              <a:rPr lang="en-US" sz="1800" dirty="0"/>
              <a:t>command to turn on GNC accounting. Run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updatedb</a:t>
            </a:r>
            <a:r>
              <a:rPr lang="en-US" sz="1800" b="1" dirty="0"/>
              <a:t> </a:t>
            </a:r>
            <a:r>
              <a:rPr lang="en-US" sz="1800" dirty="0"/>
              <a:t>command. Enter </a:t>
            </a:r>
            <a:r>
              <a:rPr lang="en-US" sz="1800" b="1" dirty="0" err="1"/>
              <a:t>lastcomm</a:t>
            </a:r>
            <a:r>
              <a:rPr lang="en-US" sz="1800" b="1" dirty="0"/>
              <a:t>  </a:t>
            </a:r>
            <a:r>
              <a:rPr lang="en-US" sz="1800" b="1" dirty="0" err="1"/>
              <a:t>updatedb</a:t>
            </a:r>
            <a:r>
              <a:rPr lang="en-US" sz="1800" dirty="0"/>
              <a:t> to check if the </a:t>
            </a:r>
            <a:r>
              <a:rPr lang="en-US" sz="1800" i="1" dirty="0" err="1"/>
              <a:t>updatedb</a:t>
            </a:r>
            <a:r>
              <a:rPr lang="en-US" sz="1800" dirty="0"/>
              <a:t> command was executed before. Remember to turn off GNC accounting (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accton</a:t>
            </a:r>
            <a:r>
              <a:rPr lang="en-US" sz="1800" b="1" dirty="0"/>
              <a:t>  off</a:t>
            </a:r>
            <a:r>
              <a:rPr lang="en-US" sz="1800" dirty="0"/>
              <a:t>) after answering the questions.</a:t>
            </a:r>
          </a:p>
          <a:p>
            <a:pPr algn="l"/>
            <a:r>
              <a:rPr lang="en-US" sz="1800" dirty="0"/>
              <a:t>1. What flag value is displayed in the output?</a:t>
            </a:r>
          </a:p>
          <a:p>
            <a:pPr algn="l"/>
            <a:r>
              <a:rPr lang="en-US" dirty="0"/>
              <a:t>Answer here: $ -- “super user”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2. Why is the name of the user who ran the processes shown as root, not student?</a:t>
            </a:r>
          </a:p>
          <a:p>
            <a:pPr algn="l"/>
            <a:r>
              <a:rPr lang="en-US" dirty="0"/>
              <a:t>Answer here: superuser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506503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Operating Systems</a:t>
            </a:r>
          </a:p>
          <a:p>
            <a:r>
              <a:rPr lang="en-US" dirty="0"/>
              <a:t>Module 2 Linux Filesystem Hierarchy</a:t>
            </a:r>
          </a:p>
        </p:txBody>
      </p:sp>
    </p:spTree>
    <p:extLst>
      <p:ext uri="{BB962C8B-B14F-4D97-AF65-F5344CB8AC3E}">
        <p14:creationId xmlns:p14="http://schemas.microsoft.com/office/powerpoint/2010/main" val="737525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6006"/>
            <a:ext cx="2758843" cy="230107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Monitor network bandwidth usage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6A35C-3722-CE07-9BC1-7A10F8C0B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235" y="1100562"/>
            <a:ext cx="7833972" cy="47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85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0ECAE-A7DE-2F9D-464F-0A3E68DFF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3F33D85-DCFF-F134-D58F-766E58321B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401" y="2577490"/>
            <a:ext cx="8100294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Challenges Faced: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Initial difficulties in navigating the virtualized environment.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Troubleshooting issues with network configurations.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Managing user permissions and access control effectively.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Overcoming Challenges: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Addressing problems step-by-step.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Utilizing online resources and seeking assistance from peers and instructors.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88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144D-0739-D3C1-1BE8-020B098C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Skills Acquired: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EBB9A-F21F-C9F3-C390-F797DE9C1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Proficiency in Linux OS navigation and administration.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Ability to write and manage shell scripts.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Expertise in network configuration and system performance monitoring.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Improved problem-solving and troubleshooting skills.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Enhanced written and oral communication skills through project documentation and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45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19EE-5048-9CF9-B2FC-06B7CE45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EE5459D-96CE-044C-A9A5-9F61E89856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84137" y="2767016"/>
            <a:ext cx="7423725" cy="28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project provided hands-on experience with Linux OS in a virtualized environment.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Reinforced essential IT skills and prepared for future challenges in the field of Information Technology.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skills and knowledge gained will be invaluable in pursuing a career in IT and networking. </a:t>
            </a:r>
          </a:p>
        </p:txBody>
      </p:sp>
    </p:spTree>
    <p:extLst>
      <p:ext uri="{BB962C8B-B14F-4D97-AF65-F5344CB8AC3E}">
        <p14:creationId xmlns:p14="http://schemas.microsoft.com/office/powerpoint/2010/main" val="368661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646"/>
            <a:ext cx="10515600" cy="933042"/>
          </a:xfrm>
        </p:spPr>
        <p:txBody>
          <a:bodyPr>
            <a:normAutofit/>
          </a:bodyPr>
          <a:lstStyle/>
          <a:p>
            <a:r>
              <a:rPr lang="en-US" sz="4000" dirty="0"/>
              <a:t>Rubric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760804"/>
              </p:ext>
            </p:extLst>
          </p:nvPr>
        </p:nvGraphicFramePr>
        <p:xfrm>
          <a:off x="4223327" y="2760663"/>
          <a:ext cx="402300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009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ea typeface="Times New Roman" panose="02020603050405020304" pitchFamily="18" charset="0"/>
                        </a:rPr>
                        <a:t>Navigate the Linux filesystem tree</a:t>
                      </a:r>
                      <a:endParaRPr lang="en-US" b="0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849096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ea typeface="Times New Roman" panose="02020603050405020304" pitchFamily="18" charset="0"/>
                        </a:rPr>
                        <a:t>Create directories and files</a:t>
                      </a:r>
                      <a:endParaRPr lang="en-US" b="0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328610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ea typeface="Times New Roman" panose="02020603050405020304" pitchFamily="18" charset="0"/>
                        </a:rPr>
                        <a:t>Copy and remove directories and files</a:t>
                      </a:r>
                      <a:endParaRPr lang="en-US" b="0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027797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ea typeface="Times New Roman" panose="02020603050405020304" pitchFamily="18" charset="0"/>
                        </a:rPr>
                        <a:t>Locate directories and files</a:t>
                      </a:r>
                      <a:endParaRPr lang="en-US" b="0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2451162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72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72" y="483599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Navigate the Linux filesystem tree</a:t>
            </a:r>
            <a:endParaRPr lang="en-US" sz="4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53472" y="1448661"/>
            <a:ext cx="8685056" cy="4695983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1. What is the </a:t>
            </a:r>
            <a:r>
              <a:rPr lang="en-US" sz="1800" i="1" dirty="0" err="1"/>
              <a:t>pwd</a:t>
            </a:r>
            <a:r>
              <a:rPr lang="en-US" sz="1800" dirty="0"/>
              <a:t> command an acronym for? What about the </a:t>
            </a:r>
            <a:r>
              <a:rPr lang="en-US" sz="1800" i="1" dirty="0"/>
              <a:t>cd</a:t>
            </a:r>
            <a:r>
              <a:rPr lang="en-US" sz="1800" dirty="0"/>
              <a:t> command?</a:t>
            </a:r>
          </a:p>
          <a:p>
            <a:r>
              <a:rPr lang="en-US" dirty="0"/>
              <a:t>Answer here: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r>
              <a:rPr lang="en-US" b="1" i="1" dirty="0" err="1"/>
              <a:t>pwd</a:t>
            </a:r>
            <a:r>
              <a:rPr lang="en-US" b="1" i="1" dirty="0"/>
              <a:t> -</a:t>
            </a:r>
            <a:r>
              <a:rPr lang="en-US" dirty="0"/>
              <a:t> print working directory. Shows the path for the current directory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r>
              <a:rPr lang="en-US" b="1" i="1" dirty="0"/>
              <a:t>cd - </a:t>
            </a:r>
            <a:r>
              <a:rPr lang="en-US" dirty="0"/>
              <a:t>change directory. Change over to the directory that you specify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2. Explain the differences between a relative path and an absolute/full path in Linux.</a:t>
            </a:r>
          </a:p>
          <a:p>
            <a:r>
              <a:rPr lang="en-US" dirty="0"/>
              <a:t>Answer here: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Relative path – path based on your current location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Absolute path – path starting from the very top of the filesystem, which is the root -- 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77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3443"/>
            <a:ext cx="2739435" cy="188547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Create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F858FC-7193-BA92-BD83-CADAA6CBC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836" y="1057137"/>
            <a:ext cx="7429595" cy="493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53443"/>
            <a:ext cx="2739435" cy="245483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Copy and remove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FC794-2886-82EF-6622-E70786A2F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046" y="1004370"/>
            <a:ext cx="7690040" cy="50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4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53443"/>
            <a:ext cx="2739435" cy="194302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Locate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77421-E31E-A06E-2031-B76F70F1D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1220884"/>
            <a:ext cx="7210605" cy="47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1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0591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Operating Systems</a:t>
            </a:r>
          </a:p>
          <a:p>
            <a:r>
              <a:rPr lang="en-US" dirty="0"/>
              <a:t>Module 3 Linux Shell Scripts</a:t>
            </a:r>
          </a:p>
        </p:txBody>
      </p:sp>
    </p:spTree>
    <p:extLst>
      <p:ext uri="{BB962C8B-B14F-4D97-AF65-F5344CB8AC3E}">
        <p14:creationId xmlns:p14="http://schemas.microsoft.com/office/powerpoint/2010/main" val="2939332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f681fcbd-d5a2-4336-a092-82e7af704741" xsi:nil="true"/>
    <_ip_UnifiedCompliancePolicyUIAction xmlns="http://schemas.microsoft.com/sharepoint/v3" xsi:nil="true"/>
    <MigrationWizIdDocumentLibraryPermissions xmlns="f681fcbd-d5a2-4336-a092-82e7af704741" xsi:nil="true"/>
    <MigrationWizIdPermissionLevels xmlns="f681fcbd-d5a2-4336-a092-82e7af704741" xsi:nil="true"/>
    <MigrationWizId xmlns="f681fcbd-d5a2-4336-a092-82e7af704741" xsi:nil="true"/>
    <_ip_UnifiedCompliancePolicyProperties xmlns="http://schemas.microsoft.com/sharepoint/v3" xsi:nil="true"/>
    <MigrationWizIdSecurityGroups xmlns="f681fcbd-d5a2-4336-a092-82e7af70474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FF29DAF2B2474CAA0976D75413A80B" ma:contentTypeVersion="20" ma:contentTypeDescription="Create a new document." ma:contentTypeScope="" ma:versionID="f1a4acc4b85180fe6975a37171a89f22">
  <xsd:schema xmlns:xsd="http://www.w3.org/2001/XMLSchema" xmlns:xs="http://www.w3.org/2001/XMLSchema" xmlns:p="http://schemas.microsoft.com/office/2006/metadata/properties" xmlns:ns1="http://schemas.microsoft.com/sharepoint/v3" xmlns:ns3="f681fcbd-d5a2-4336-a092-82e7af704741" xmlns:ns4="c9140fa4-d231-4bf2-8e30-bda3cfa5fa06" targetNamespace="http://schemas.microsoft.com/office/2006/metadata/properties" ma:root="true" ma:fieldsID="d88427010be71365af5c7bdb809d71bb" ns1:_="" ns3:_="" ns4:_="">
    <xsd:import namespace="http://schemas.microsoft.com/sharepoint/v3"/>
    <xsd:import namespace="f681fcbd-d5a2-4336-a092-82e7af704741"/>
    <xsd:import namespace="c9140fa4-d231-4bf2-8e30-bda3cfa5fa06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1fcbd-d5a2-4336-a092-82e7af70474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40fa4-d231-4bf2-8e30-bda3cfa5f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9C8190-CE04-4B04-BDD3-98C89D360309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f681fcbd-d5a2-4336-a092-82e7af704741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c9140fa4-d231-4bf2-8e30-bda3cfa5fa0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D76A087-F172-46B9-A2DB-782D42C9C2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553AF5-258F-41BE-BCB0-58C2BB724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81fcbd-d5a2-4336-a092-82e7af704741"/>
    <ds:schemaRef ds:uri="c9140fa4-d231-4bf2-8e30-bda3cfa5fa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2497</TotalTime>
  <Words>981</Words>
  <Application>Microsoft Office PowerPoint</Application>
  <PresentationFormat>Widescreen</PresentationFormat>
  <Paragraphs>150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Garamond</vt:lpstr>
      <vt:lpstr>Tahoma</vt:lpstr>
      <vt:lpstr>Times New Roman</vt:lpstr>
      <vt:lpstr>Organic</vt:lpstr>
      <vt:lpstr>CEIS106 Course Project </vt:lpstr>
      <vt:lpstr>Introduction Slide</vt:lpstr>
      <vt:lpstr>Course Project </vt:lpstr>
      <vt:lpstr>Rubric</vt:lpstr>
      <vt:lpstr>Navigate the Linux filesystem tree</vt:lpstr>
      <vt:lpstr>Create directories and files</vt:lpstr>
      <vt:lpstr>Copy and remove directories and files</vt:lpstr>
      <vt:lpstr>Locate directories and files</vt:lpstr>
      <vt:lpstr>Course Project </vt:lpstr>
      <vt:lpstr>Rubric</vt:lpstr>
      <vt:lpstr>Create a shell script</vt:lpstr>
      <vt:lpstr>Change script file permissions</vt:lpstr>
      <vt:lpstr>Set the PATH variable</vt:lpstr>
      <vt:lpstr>Make the PATH variable permanent</vt:lpstr>
      <vt:lpstr>Course Project </vt:lpstr>
      <vt:lpstr>Rubric</vt:lpstr>
      <vt:lpstr>Add users and groups in CLI</vt:lpstr>
      <vt:lpstr>Test user and group settings</vt:lpstr>
      <vt:lpstr>Add users in GUI</vt:lpstr>
      <vt:lpstr>Remove users and groups</vt:lpstr>
      <vt:lpstr>Course Project </vt:lpstr>
      <vt:lpstr>Rubric</vt:lpstr>
      <vt:lpstr>Discover host IP configurations</vt:lpstr>
      <vt:lpstr>Manage network interfaces</vt:lpstr>
      <vt:lpstr>Use network utilities</vt:lpstr>
      <vt:lpstr>Course Project </vt:lpstr>
      <vt:lpstr>Rubric</vt:lpstr>
      <vt:lpstr>Monitor Linux processes</vt:lpstr>
      <vt:lpstr>Monitor user activities</vt:lpstr>
      <vt:lpstr>Monitor network bandwidth usage</vt:lpstr>
      <vt:lpstr>Challenges</vt:lpstr>
      <vt:lpstr>Skills Acquired: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Module 1</dc:title>
  <dc:creator>William Sullivan</dc:creator>
  <cp:lastModifiedBy>Miller, Roger</cp:lastModifiedBy>
  <cp:revision>68</cp:revision>
  <dcterms:created xsi:type="dcterms:W3CDTF">2018-12-20T22:43:36Z</dcterms:created>
  <dcterms:modified xsi:type="dcterms:W3CDTF">2024-06-23T00:57:06Z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0x01010007FF29DAF2B2474CAA0976D75413A80B</vt:lpwstr>
  </property>
</Properties>
</file>